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5" r:id="rId2"/>
    <p:sldId id="256" r:id="rId3"/>
    <p:sldId id="258" r:id="rId4"/>
    <p:sldId id="259" r:id="rId5"/>
    <p:sldId id="260" r:id="rId6"/>
    <p:sldId id="257" r:id="rId7"/>
    <p:sldId id="290" r:id="rId8"/>
    <p:sldId id="263" r:id="rId9"/>
    <p:sldId id="264" r:id="rId10"/>
    <p:sldId id="307" r:id="rId11"/>
    <p:sldId id="303" r:id="rId12"/>
    <p:sldId id="308" r:id="rId13"/>
    <p:sldId id="268" r:id="rId14"/>
    <p:sldId id="269" r:id="rId15"/>
    <p:sldId id="304" r:id="rId16"/>
    <p:sldId id="309" r:id="rId17"/>
    <p:sldId id="293" r:id="rId18"/>
    <p:sldId id="294" r:id="rId19"/>
    <p:sldId id="295" r:id="rId20"/>
    <p:sldId id="270" r:id="rId21"/>
    <p:sldId id="271" r:id="rId22"/>
    <p:sldId id="272" r:id="rId23"/>
    <p:sldId id="273" r:id="rId24"/>
    <p:sldId id="274" r:id="rId25"/>
    <p:sldId id="275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019E-DCC0-4798-A629-C10F7C43DA0C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895F-7959-4E6B-BAEF-453EAB3D3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41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895F-7959-4E6B-BAEF-453EAB3D34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72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91F4D8-5FE8-4047-B9D3-226294B6824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8B1095-38EE-4690-A7EC-7DE702F2E3D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2390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Ovarian cancer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38600"/>
            <a:ext cx="6934200" cy="243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Prof. </a:t>
            </a:r>
            <a:r>
              <a:rPr lang="en-US" dirty="0" err="1" smtClean="0"/>
              <a:t>Nisha</a:t>
            </a:r>
            <a:r>
              <a:rPr lang="en-US" dirty="0" smtClean="0"/>
              <a:t> Singh</a:t>
            </a:r>
          </a:p>
          <a:p>
            <a:pPr marL="0" indent="0">
              <a:buNone/>
            </a:pPr>
            <a:r>
              <a:rPr lang="en-US" dirty="0" smtClean="0"/>
              <a:t>MD (AIIMS), FICOG</a:t>
            </a:r>
          </a:p>
          <a:p>
            <a:pPr marL="0" indent="0">
              <a:buNone/>
            </a:pPr>
            <a:r>
              <a:rPr lang="en-US" dirty="0" smtClean="0"/>
              <a:t>Dept. of Obstetrics &amp; Gynecology</a:t>
            </a:r>
          </a:p>
          <a:p>
            <a:pPr marL="0" indent="0">
              <a:buNone/>
            </a:pPr>
            <a:r>
              <a:rPr lang="en-US" dirty="0" smtClean="0"/>
              <a:t>King George Medical University</a:t>
            </a:r>
          </a:p>
          <a:p>
            <a:pPr marL="0" indent="0">
              <a:buNone/>
            </a:pPr>
            <a:r>
              <a:rPr lang="en-US" dirty="0" err="1" smtClean="0"/>
              <a:t>Lucknow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Distinct clinical behavior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Irrespective of histology</a:t>
            </a:r>
            <a:endParaRPr lang="en-US" u="sng" dirty="0" smtClean="0"/>
          </a:p>
          <a:p>
            <a:r>
              <a:rPr lang="en-US" u="sng" dirty="0" smtClean="0"/>
              <a:t>Low grade tumors</a:t>
            </a:r>
            <a:r>
              <a:rPr lang="en-US" dirty="0" smtClean="0"/>
              <a:t>-						usually serous or mucinous, 			</a:t>
            </a:r>
            <a:r>
              <a:rPr lang="en-US" dirty="0" err="1" smtClean="0"/>
              <a:t>asstd</a:t>
            </a:r>
            <a:r>
              <a:rPr lang="en-US" dirty="0" smtClean="0"/>
              <a:t> </a:t>
            </a:r>
            <a:r>
              <a:rPr lang="en-US" dirty="0" err="1" smtClean="0"/>
              <a:t>pseudomyxoma</a:t>
            </a:r>
            <a:r>
              <a:rPr lang="en-US" dirty="0" smtClean="0"/>
              <a:t> </a:t>
            </a:r>
            <a:r>
              <a:rPr lang="en-US" dirty="0" err="1" smtClean="0"/>
              <a:t>peritonei</a:t>
            </a:r>
            <a:r>
              <a:rPr lang="en-US" dirty="0" smtClean="0"/>
              <a:t>, 	</a:t>
            </a:r>
            <a:r>
              <a:rPr lang="en-US" dirty="0"/>
              <a:t>	</a:t>
            </a:r>
            <a:r>
              <a:rPr lang="en-US" dirty="0" smtClean="0"/>
              <a:t>	responsive to CT, 						B </a:t>
            </a:r>
            <a:r>
              <a:rPr lang="en-US" dirty="0" err="1" smtClean="0"/>
              <a:t>raf</a:t>
            </a:r>
            <a:r>
              <a:rPr lang="en-US" dirty="0" smtClean="0"/>
              <a:t> and K </a:t>
            </a:r>
            <a:r>
              <a:rPr lang="en-US" dirty="0" err="1" smtClean="0"/>
              <a:t>raf</a:t>
            </a:r>
            <a:r>
              <a:rPr lang="en-US" dirty="0" smtClean="0"/>
              <a:t> mutations, 				longer progression free survival</a:t>
            </a:r>
          </a:p>
          <a:p>
            <a:r>
              <a:rPr lang="en-US" u="sng" dirty="0" smtClean="0"/>
              <a:t>High grade (</a:t>
            </a:r>
            <a:r>
              <a:rPr lang="en-US" dirty="0" smtClean="0"/>
              <a:t>Invasive cancer)- 			invasive(G2&amp;3), 					p53 mutations, 					Poor prognosis</a:t>
            </a:r>
          </a:p>
          <a:p>
            <a:r>
              <a:rPr lang="en-US" u="sng" dirty="0"/>
              <a:t>Borderline tumors </a:t>
            </a:r>
            <a:r>
              <a:rPr lang="en-US" dirty="0"/>
              <a:t>—15%, 				more in premenopausal, 				only 20% of these are metastatic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Ovarian cancer screening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Annual pelvic examination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Pelvic ultrasound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 125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Serum proteomic screening.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Multimodal screening</a:t>
            </a:r>
          </a:p>
          <a:p>
            <a:pPr marL="457200" indent="-457200">
              <a:buNone/>
            </a:pPr>
            <a:r>
              <a:rPr lang="en-US" b="1" dirty="0" smtClean="0"/>
              <a:t>None is reliable and cost effective in general population</a:t>
            </a:r>
            <a:endParaRPr lang="en-US" b="1" u="sng" dirty="0" smtClean="0"/>
          </a:p>
          <a:p>
            <a:pPr marL="457200" indent="-457200">
              <a:buNone/>
            </a:pPr>
            <a:r>
              <a:rPr lang="en-US" u="sng" dirty="0" smtClean="0"/>
              <a:t>Indicated in familial ovarian cancers only</a:t>
            </a:r>
            <a:r>
              <a:rPr lang="en-US" dirty="0" smtClean="0"/>
              <a:t>	                         BRCA1 &amp; 2 gene mutations- if positive (82% risk) screen from 35yrs or prophylactic OCP or RR </a:t>
            </a:r>
            <a:r>
              <a:rPr lang="en-US" dirty="0" err="1" smtClean="0"/>
              <a:t>salpingooophorectomy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sz="3200" dirty="0" smtClean="0"/>
              <a:t>CLINICAL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Asymptomatic</a:t>
            </a:r>
          </a:p>
          <a:p>
            <a:r>
              <a:rPr lang="en-US" dirty="0" smtClean="0"/>
              <a:t>Anorexia, wt loss</a:t>
            </a:r>
          </a:p>
          <a:p>
            <a:r>
              <a:rPr lang="en-US" dirty="0" smtClean="0"/>
              <a:t>Abdominal –pain/ distension/bloating</a:t>
            </a:r>
          </a:p>
          <a:p>
            <a:r>
              <a:rPr lang="en-US" dirty="0" smtClean="0"/>
              <a:t>Irregular mass</a:t>
            </a:r>
          </a:p>
          <a:p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smtClean="0"/>
              <a:t>Nausea/constipation</a:t>
            </a:r>
          </a:p>
          <a:p>
            <a:r>
              <a:rPr lang="en-US" dirty="0" smtClean="0"/>
              <a:t>Urinary frequency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Ascites</a:t>
            </a:r>
            <a:endParaRPr lang="en-US" dirty="0" smtClean="0"/>
          </a:p>
          <a:p>
            <a:r>
              <a:rPr lang="en-US" dirty="0" smtClean="0"/>
              <a:t>Lower abdominal/ pelvic mass</a:t>
            </a:r>
          </a:p>
          <a:p>
            <a:r>
              <a:rPr lang="en-US" dirty="0" err="1" smtClean="0"/>
              <a:t>Omental</a:t>
            </a:r>
            <a:r>
              <a:rPr lang="en-US" dirty="0" smtClean="0"/>
              <a:t> cake</a:t>
            </a:r>
          </a:p>
          <a:p>
            <a:r>
              <a:rPr lang="en-US" dirty="0" smtClean="0"/>
              <a:t>Nodules in pouch of </a:t>
            </a:r>
            <a:r>
              <a:rPr lang="en-US" dirty="0" err="1" smtClean="0"/>
              <a:t>douglas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Rectal examination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diagnostic criteria of ovarian cancer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Ultrasonography</a:t>
            </a:r>
            <a:r>
              <a:rPr lang="en-US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Ovarian volume&gt;10cm3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Solid/complex(solid and cystic)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Multiloculated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Thickness of cyst wall&gt;3mm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Septal</a:t>
            </a:r>
            <a:r>
              <a:rPr lang="en-US" dirty="0" smtClean="0"/>
              <a:t> thickness&gt;2mm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Bilaterality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Papillary excrescences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Doppler flow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in </a:t>
            </a:r>
            <a:r>
              <a:rPr lang="en-US" dirty="0" err="1" smtClean="0"/>
              <a:t>vascularity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RI&lt;0.04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PI&lt;1</a:t>
            </a:r>
            <a:endParaRPr lang="en-US" b="1" dirty="0" smtClean="0"/>
          </a:p>
          <a:p>
            <a:r>
              <a:rPr lang="en-US" b="1" dirty="0" smtClean="0"/>
              <a:t>CA-125</a:t>
            </a:r>
          </a:p>
          <a:p>
            <a:r>
              <a:rPr lang="en-US" dirty="0" smtClean="0"/>
              <a:t>HE 4, S. </a:t>
            </a:r>
            <a:r>
              <a:rPr lang="en-US" dirty="0" err="1" smtClean="0"/>
              <a:t>Inhibin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diagnostic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scan  -Detects disease 1.5-2 cm</a:t>
            </a:r>
          </a:p>
          <a:p>
            <a:r>
              <a:rPr lang="en-US" dirty="0" smtClean="0"/>
              <a:t>MRI        - Detects disease &gt;1cm</a:t>
            </a:r>
          </a:p>
          <a:p>
            <a:r>
              <a:rPr lang="en-US" dirty="0" smtClean="0"/>
              <a:t>PET Scan- for distant disease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Confirmed by Cytology or tissue diagnosis</a:t>
            </a:r>
          </a:p>
          <a:p>
            <a:r>
              <a:rPr lang="en-US" dirty="0" err="1" smtClean="0"/>
              <a:t>Paracentesis</a:t>
            </a:r>
            <a:endParaRPr lang="en-US" dirty="0" smtClean="0"/>
          </a:p>
          <a:p>
            <a:r>
              <a:rPr lang="en-US" dirty="0" smtClean="0"/>
              <a:t>FNAC</a:t>
            </a:r>
          </a:p>
          <a:p>
            <a:endParaRPr lang="en-US" dirty="0" smtClean="0"/>
          </a:p>
          <a:p>
            <a:r>
              <a:rPr lang="en-US" dirty="0" smtClean="0"/>
              <a:t>Surgical specimen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ASSESSING RISK OF MALIGNANCY IN OVARIAN 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Morphological index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Risk of malignancy index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Serum biomarker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Colour</a:t>
            </a:r>
            <a:r>
              <a:rPr lang="en-US" dirty="0" smtClean="0"/>
              <a:t> flow </a:t>
            </a:r>
            <a:r>
              <a:rPr lang="en-US" dirty="0" err="1" smtClean="0"/>
              <a:t>doppler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Serum proteomics.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RCOG guidelines </a:t>
            </a:r>
          </a:p>
          <a:p>
            <a:pPr eaLnBrk="1" hangingPunct="1"/>
            <a:r>
              <a:rPr lang="en-US" sz="3200" b="1" dirty="0" smtClean="0"/>
              <a:t>RMI=</a:t>
            </a:r>
            <a:r>
              <a:rPr lang="en-US" sz="3200" b="1" u="sng" dirty="0" smtClean="0"/>
              <a:t>U</a:t>
            </a:r>
            <a:r>
              <a:rPr lang="en-US" sz="3200" b="1" dirty="0" smtClean="0"/>
              <a:t> </a:t>
            </a:r>
            <a:r>
              <a:rPr lang="en-US" sz="3200" dirty="0" smtClean="0"/>
              <a:t>X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M</a:t>
            </a:r>
            <a:r>
              <a:rPr lang="en-US" sz="3200" b="1" dirty="0" smtClean="0"/>
              <a:t> </a:t>
            </a:r>
            <a:r>
              <a:rPr lang="en-US" sz="3200" dirty="0" smtClean="0"/>
              <a:t>X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CA125</a:t>
            </a:r>
            <a:r>
              <a:rPr lang="en-US" sz="3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  </a:t>
            </a:r>
            <a:r>
              <a:rPr lang="en-US" sz="3200" b="1" dirty="0" smtClean="0"/>
              <a:t>USG score</a:t>
            </a:r>
            <a:r>
              <a:rPr lang="en-US" sz="3200" dirty="0" smtClean="0"/>
              <a:t>(0, 1,3) 			</a:t>
            </a:r>
            <a:r>
              <a:rPr lang="en-US" sz="3200" dirty="0" err="1" smtClean="0"/>
              <a:t>Multilocular</a:t>
            </a:r>
            <a:r>
              <a:rPr lang="en-US" sz="3200" dirty="0" smtClean="0"/>
              <a:t> cyst, solid areas, metastasis, ascites, bilateral lesions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  </a:t>
            </a:r>
            <a:r>
              <a:rPr lang="en-US" sz="3200" b="1" dirty="0" smtClean="0"/>
              <a:t>M score (</a:t>
            </a:r>
            <a:r>
              <a:rPr lang="en-US" sz="3200" dirty="0" err="1" smtClean="0"/>
              <a:t>premenop</a:t>
            </a:r>
            <a:r>
              <a:rPr lang="en-US" sz="3200" dirty="0" smtClean="0"/>
              <a:t>=1, </a:t>
            </a:r>
            <a:r>
              <a:rPr lang="en-US" sz="3200" dirty="0" err="1" smtClean="0"/>
              <a:t>postmenop</a:t>
            </a:r>
            <a:r>
              <a:rPr lang="en-US" sz="3200" dirty="0" smtClean="0"/>
              <a:t>=3)</a:t>
            </a:r>
          </a:p>
          <a:p>
            <a:pPr eaLnBrk="1" hangingPunct="1"/>
            <a:r>
              <a:rPr lang="en-US" sz="3200" dirty="0" smtClean="0"/>
              <a:t>RMI &lt;25-low risk, 					25-250-mod risk, 				&gt;250-high risk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RMI (risk of malignancy index)</a:t>
            </a:r>
          </a:p>
        </p:txBody>
      </p:sp>
    </p:spTree>
    <p:extLst>
      <p:ext uri="{BB962C8B-B14F-4D97-AF65-F5344CB8AC3E}">
        <p14:creationId xmlns:p14="http://schemas.microsoft.com/office/powerpoint/2010/main" xmlns="" val="1020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FIGO STAGING OF OVARIAN CANCER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Jan 2014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91329322"/>
              </p:ext>
            </p:extLst>
          </p:nvPr>
        </p:nvGraphicFramePr>
        <p:xfrm>
          <a:off x="533400" y="1295400"/>
          <a:ext cx="76962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1"/>
                <a:gridCol w="6439679"/>
              </a:tblGrid>
              <a:tr h="479996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 limited</a:t>
                      </a:r>
                      <a:r>
                        <a:rPr lang="en-US" baseline="0" dirty="0" smtClean="0"/>
                        <a:t> to the ovaries</a:t>
                      </a:r>
                      <a:endParaRPr lang="en-US" dirty="0"/>
                    </a:p>
                  </a:txBody>
                  <a:tcPr/>
                </a:tc>
              </a:tr>
              <a:tr h="839993">
                <a:tc>
                  <a:txBody>
                    <a:bodyPr/>
                    <a:lstStyle/>
                    <a:p>
                      <a:r>
                        <a:rPr lang="en-US" dirty="0" smtClean="0"/>
                        <a:t>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Growth limited to one ovary, No tumor on surface, negative washings</a:t>
                      </a:r>
                    </a:p>
                  </a:txBody>
                  <a:tcPr/>
                </a:tc>
              </a:tr>
              <a:tr h="585011"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Growth in both ovaries else same as IA,</a:t>
                      </a:r>
                    </a:p>
                  </a:txBody>
                  <a:tcPr/>
                </a:tc>
              </a:tr>
              <a:tr h="663853">
                <a:tc>
                  <a:txBody>
                    <a:bodyPr/>
                    <a:lstStyle/>
                    <a:p>
                      <a:r>
                        <a:rPr lang="en-US" dirty="0" smtClean="0"/>
                        <a:t>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Tumor limited to one or both ovaries</a:t>
                      </a:r>
                      <a:endParaRPr lang="en-US" dirty="0"/>
                    </a:p>
                  </a:txBody>
                  <a:tcPr/>
                </a:tc>
              </a:tr>
              <a:tr h="603046">
                <a:tc>
                  <a:txBody>
                    <a:bodyPr/>
                    <a:lstStyle/>
                    <a:p>
                      <a:r>
                        <a:rPr lang="en-US" dirty="0" smtClean="0"/>
                        <a:t>IC1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Surgical spill</a:t>
                      </a:r>
                      <a:endParaRPr lang="en-US" dirty="0"/>
                    </a:p>
                  </a:txBody>
                  <a:tcPr/>
                </a:tc>
              </a:tr>
              <a:tr h="638101">
                <a:tc>
                  <a:txBody>
                    <a:bodyPr/>
                    <a:lstStyle/>
                    <a:p>
                      <a:r>
                        <a:rPr lang="en-US" dirty="0" smtClean="0"/>
                        <a:t>IC2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Tumor rupture before surgery or tumor on surface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IC3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Malignant cells in ascites or peritoneal washings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fontAlgn="t"/>
            <a:r>
              <a:rPr lang="en-US" sz="2400" b="1" dirty="0" smtClean="0"/>
              <a:t>Stage II Growth involving one  or both ovaries with pelvic extension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12611687"/>
              </p:ext>
            </p:extLst>
          </p:nvPr>
        </p:nvGraphicFramePr>
        <p:xfrm>
          <a:off x="533400" y="2057400"/>
          <a:ext cx="7391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182"/>
                <a:gridCol w="6109218"/>
              </a:tblGrid>
              <a:tr h="41148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IIA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Extension and/or metastases  to the uterus and/ or fallopian tubes</a:t>
                      </a:r>
                      <a:endParaRPr lang="en-US" b="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IIB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Extension to other pelvic tissues- bladder , rectum, sigmoid colon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08190921"/>
              </p:ext>
            </p:extLst>
          </p:nvPr>
        </p:nvGraphicFramePr>
        <p:xfrm>
          <a:off x="381000" y="228601"/>
          <a:ext cx="8305800" cy="546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555"/>
                <a:gridCol w="6780245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III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Positive retroperitoneal lymph nodes and/or microscopic metastasis</a:t>
                      </a:r>
                      <a:r>
                        <a:rPr lang="en-US" baseline="0" dirty="0" smtClean="0"/>
                        <a:t> beyond pelvis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IIIA1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i--- metastasis&lt;10mm</a:t>
                      </a:r>
                    </a:p>
                    <a:p>
                      <a:r>
                        <a:rPr lang="en-US" u="none" dirty="0" smtClean="0"/>
                        <a:t>ii—metastasis&gt;</a:t>
                      </a:r>
                      <a:r>
                        <a:rPr lang="en-US" u="none" baseline="0" dirty="0" smtClean="0"/>
                        <a:t> 10mm</a:t>
                      </a:r>
                      <a:endParaRPr lang="en-US" u="none" dirty="0"/>
                    </a:p>
                  </a:txBody>
                  <a:tcPr/>
                </a:tc>
              </a:tr>
              <a:tr h="773624">
                <a:tc>
                  <a:txBody>
                    <a:bodyPr/>
                    <a:lstStyle/>
                    <a:p>
                      <a:r>
                        <a:rPr lang="en-US" dirty="0" smtClean="0"/>
                        <a:t>IIIA2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Microscopic </a:t>
                      </a:r>
                      <a:r>
                        <a:rPr lang="en-US" u="none" dirty="0" err="1" smtClean="0"/>
                        <a:t>extrapelvic</a:t>
                      </a:r>
                      <a:r>
                        <a:rPr lang="en-US" u="none" dirty="0" smtClean="0"/>
                        <a:t> peritoneal involvement with or without RP LN </a:t>
                      </a:r>
                      <a:endParaRPr lang="en-US" u="none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Macroscopic  </a:t>
                      </a:r>
                      <a:r>
                        <a:rPr lang="en-US" dirty="0" err="1" smtClean="0"/>
                        <a:t>extrapelvic</a:t>
                      </a:r>
                      <a:r>
                        <a:rPr lang="en-US" dirty="0" smtClean="0"/>
                        <a:t>  peritoneal metastasis</a:t>
                      </a:r>
                      <a:r>
                        <a:rPr lang="en-US" u="none" baseline="0" dirty="0" smtClean="0"/>
                        <a:t>, none exceeding 2 cm in diameter  with or without RPLN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u="none" baseline="0" dirty="0" smtClean="0"/>
                        <a:t>Includes capsule of liver or spleen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6852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Macroscopic, </a:t>
                      </a:r>
                      <a:r>
                        <a:rPr lang="en-US" dirty="0" err="1" smtClean="0"/>
                        <a:t>extrapelvic</a:t>
                      </a:r>
                      <a:r>
                        <a:rPr lang="en-US" dirty="0" smtClean="0"/>
                        <a:t>, peritoneal implant &gt;2 cm with or without positive retroperitoneal nodes.</a:t>
                      </a:r>
                      <a:endParaRPr lang="en-US" dirty="0"/>
                    </a:p>
                  </a:txBody>
                  <a:tcPr/>
                </a:tc>
              </a:tr>
              <a:tr h="685283"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Stage IV  A</a:t>
                      </a:r>
                      <a:endParaRPr lang="en-US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Pleural effusion with positive cytology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52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 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Hepatic and/or splenic parenchymal metastasis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Metastasis to extra abdominal organs (inguinal nodes)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Fourth most common cause of death in women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30% of genital malignancies in the developed countries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5% of all gynecological cancers in India.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Lifetime risk  of having ovarian cancer  1.7%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Majority (70%) of cases are diagnosed in advanced stage 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/>
          <a:lstStyle/>
          <a:p>
            <a:r>
              <a:rPr lang="en-US" dirty="0" smtClean="0"/>
              <a:t>                 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Early ovarian cancer  (Stage I and II) </a:t>
            </a:r>
          </a:p>
          <a:p>
            <a:pPr>
              <a:buNone/>
            </a:pPr>
            <a:r>
              <a:rPr lang="en-US" sz="2800" dirty="0" smtClean="0"/>
              <a:t>Surgical staging and </a:t>
            </a:r>
            <a:r>
              <a:rPr lang="en-US" sz="2800" dirty="0" err="1" smtClean="0"/>
              <a:t>debulking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Ascitic</a:t>
            </a:r>
            <a:r>
              <a:rPr lang="en-US" sz="2800" dirty="0" smtClean="0"/>
              <a:t> fluid cytology or peritoneal washings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Total abdominal hysterectomy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Bilateral </a:t>
            </a:r>
            <a:r>
              <a:rPr lang="en-US" sz="2800" dirty="0" err="1" smtClean="0"/>
              <a:t>salpingo-oophorectomy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Omentectomy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Pelvic and </a:t>
            </a:r>
            <a:r>
              <a:rPr lang="en-US" sz="2800" dirty="0" err="1" smtClean="0"/>
              <a:t>para</a:t>
            </a:r>
            <a:r>
              <a:rPr lang="en-US" sz="2800" dirty="0" smtClean="0"/>
              <a:t>-aortic </a:t>
            </a:r>
            <a:r>
              <a:rPr lang="en-US" sz="2800" dirty="0" err="1" smtClean="0"/>
              <a:t>lymphadenectomy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Multiple peritoneal biopsies  </a:t>
            </a:r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Adjuvant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Early stage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Stage IA G1/2 (low risk)        				No adjuvant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Stage IA G3, IB-II (high risk)  				3 cycles of chemotherapy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Advanced stage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Stage  III &amp; IV						3-6 cycles of chemotherapy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Carboplatin</a:t>
            </a:r>
            <a:r>
              <a:rPr lang="en-US" dirty="0" smtClean="0"/>
              <a:t> and </a:t>
            </a:r>
            <a:r>
              <a:rPr lang="en-US" dirty="0" err="1" smtClean="0"/>
              <a:t>Paclitaxel</a:t>
            </a:r>
            <a:r>
              <a:rPr lang="en-US" dirty="0" smtClean="0"/>
              <a:t>- Standard combination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of advanced-stage   epithelial ovarian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Staging </a:t>
            </a:r>
            <a:r>
              <a:rPr lang="en-US" dirty="0" err="1" smtClean="0"/>
              <a:t>laparotomy</a:t>
            </a:r>
            <a:r>
              <a:rPr lang="en-US" dirty="0" smtClean="0"/>
              <a:t> and primary </a:t>
            </a:r>
            <a:r>
              <a:rPr lang="en-US" dirty="0" err="1" smtClean="0"/>
              <a:t>cytoreductive</a:t>
            </a:r>
            <a:r>
              <a:rPr lang="en-US" dirty="0" smtClean="0"/>
              <a:t> surgery followed by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Postoperative adjuvant chemotherapy.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Best results with Nil residual disease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Debulk</a:t>
            </a:r>
            <a:r>
              <a:rPr lang="en-US" dirty="0" smtClean="0"/>
              <a:t> to microscopic level 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For inoperable tumors or high surgical risk cases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Neoadjuvant</a:t>
            </a:r>
            <a:r>
              <a:rPr lang="en-US" dirty="0" smtClean="0"/>
              <a:t> Chemotherapy (NACT) followed by surgery and post operative chemotherapy 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Subsequent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Complete response  Follow-up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Partial response      Continue same chemotherapy</a:t>
            </a:r>
          </a:p>
          <a:p>
            <a:pPr>
              <a:buNone/>
            </a:pPr>
            <a:r>
              <a:rPr lang="en-US" dirty="0" smtClean="0"/>
              <a:t>                                     or switch to second line </a:t>
            </a:r>
          </a:p>
          <a:p>
            <a:pPr>
              <a:buNone/>
            </a:pPr>
            <a:r>
              <a:rPr lang="en-US" dirty="0" smtClean="0"/>
              <a:t>                                     chemotherapy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Stable disease          switch to second line </a:t>
            </a:r>
          </a:p>
          <a:p>
            <a:pPr>
              <a:buNone/>
            </a:pPr>
            <a:r>
              <a:rPr lang="en-US" dirty="0" smtClean="0"/>
              <a:t>                                     chemotherapy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Progression of d/s    switch to second line </a:t>
            </a:r>
          </a:p>
          <a:p>
            <a:pPr>
              <a:buNone/>
            </a:pPr>
            <a:r>
              <a:rPr lang="en-US" dirty="0" smtClean="0"/>
              <a:t>                                     chemotherapy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line chemotherapy and other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Docetaxel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Topotecan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Doxorubcin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Gemcitabine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Etoposide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Ifosfamide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Tamoxifen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Immunotherapy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Hormone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Gene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Radiation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 dose chemotherapy and </a:t>
            </a:r>
            <a:r>
              <a:rPr lang="en-US" dirty="0" err="1" smtClean="0"/>
              <a:t>autologus</a:t>
            </a:r>
            <a:r>
              <a:rPr lang="en-US" dirty="0" smtClean="0"/>
              <a:t> bone marrow transplantation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/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3 monthly for 2yrs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4-6monthly for 3-5 yrs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Annually after 5 yrs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Methods</a:t>
            </a:r>
            <a:r>
              <a:rPr lang="en-US" dirty="0" smtClean="0"/>
              <a:t>– clinical, CA 125 (optional)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 125 and CT for suspected recurrence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Q1 </a:t>
            </a:r>
            <a:br>
              <a:rPr lang="en-US" dirty="0" smtClean="0"/>
            </a:br>
            <a:r>
              <a:rPr lang="en-US" cap="none" dirty="0" smtClean="0"/>
              <a:t>Which </a:t>
            </a:r>
            <a:r>
              <a:rPr lang="en-US" cap="none" dirty="0"/>
              <a:t>is the most common type of ovarian cancer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Epithelial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Germ cell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Sex cord stromal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Undifferentiated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1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Q2 All are risk factors for ovarian cancer EXCEPT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Nulliparity</a:t>
            </a:r>
            <a:endParaRPr lang="en-US" dirty="0" smtClean="0"/>
          </a:p>
          <a:p>
            <a:r>
              <a:rPr lang="en-US" dirty="0" smtClean="0"/>
              <a:t>Early menarche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Tubal 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1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Q3</a:t>
            </a:r>
            <a:br>
              <a:rPr lang="en-US" cap="none" dirty="0" smtClean="0"/>
            </a:br>
            <a:r>
              <a:rPr lang="en-US" cap="none" dirty="0" smtClean="0"/>
              <a:t>Screening for ovarian cancer is recommended for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5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Women above 40 years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Women above 60 years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All women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Women at high risk for familial ovarian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7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cap="none" dirty="0" smtClean="0"/>
              <a:t>Q4 </a:t>
            </a:r>
            <a:br>
              <a:rPr lang="en-US" cap="none" dirty="0" smtClean="0"/>
            </a:br>
            <a:r>
              <a:rPr lang="en-US" cap="none" dirty="0" smtClean="0"/>
              <a:t>FIGO stage III of ovarian cancer includes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2641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limited to one ovary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involving both ovaries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extending to pelvic organs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extending to abdominal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histological classification of     ovarian tumors</a:t>
            </a:r>
            <a:endParaRPr lang="en-US" sz="3600" dirty="0"/>
          </a:p>
        </p:txBody>
      </p:sp>
      <p:pic>
        <p:nvPicPr>
          <p:cNvPr id="4" name="Content Placeholder 3" descr="Untitled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5190" y="1447800"/>
            <a:ext cx="860021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cap="none" dirty="0" smtClean="0"/>
              <a:t>Q5 Ovarian cancer is primarily managed by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7391400" cy="43403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Chemotherapy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Radiotherapy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Immunotherapy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Staging Laparotomy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position of prevalence of ovarian cancer among genital cancers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151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other cancer is Associated with </a:t>
            </a:r>
            <a:r>
              <a:rPr lang="en-US" dirty="0" err="1" smtClean="0"/>
              <a:t>hereditory</a:t>
            </a:r>
            <a:r>
              <a:rPr lang="en-US" dirty="0" smtClean="0"/>
              <a:t> ovarian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GB</a:t>
            </a:r>
          </a:p>
          <a:p>
            <a:r>
              <a:rPr lang="en-US" dirty="0" smtClean="0"/>
              <a:t>Lung</a:t>
            </a:r>
          </a:p>
          <a:p>
            <a:r>
              <a:rPr lang="en-US" dirty="0" smtClean="0"/>
              <a:t>Breast</a:t>
            </a:r>
          </a:p>
          <a:p>
            <a:r>
              <a:rPr lang="en-US" dirty="0" smtClean="0"/>
              <a:t>cervix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Borderline ovarian tumors are also known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Tumors of low malignant potential</a:t>
            </a:r>
          </a:p>
          <a:p>
            <a:r>
              <a:rPr lang="en-US" dirty="0"/>
              <a:t>Tumors of </a:t>
            </a:r>
            <a:r>
              <a:rPr lang="en-US" dirty="0" smtClean="0"/>
              <a:t>high </a:t>
            </a:r>
            <a:r>
              <a:rPr lang="en-US" dirty="0"/>
              <a:t>malignant </a:t>
            </a:r>
            <a:r>
              <a:rPr lang="en-US" dirty="0" smtClean="0"/>
              <a:t>potential</a:t>
            </a:r>
          </a:p>
          <a:p>
            <a:r>
              <a:rPr lang="en-US" dirty="0" err="1" smtClean="0"/>
              <a:t>Hereditory</a:t>
            </a:r>
            <a:r>
              <a:rPr lang="en-US" dirty="0" smtClean="0"/>
              <a:t> ovarian tumors</a:t>
            </a:r>
          </a:p>
          <a:p>
            <a:r>
              <a:rPr lang="en-US" dirty="0" err="1" smtClean="0"/>
              <a:t>Seccondary</a:t>
            </a:r>
            <a:r>
              <a:rPr lang="en-US" dirty="0" smtClean="0"/>
              <a:t> ovarian </a:t>
            </a:r>
            <a:r>
              <a:rPr lang="en-US" dirty="0"/>
              <a:t>tumors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to RP LN is seen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Stage1&amp;2</a:t>
            </a:r>
          </a:p>
          <a:p>
            <a:r>
              <a:rPr lang="en-US" dirty="0" smtClean="0"/>
              <a:t>Stage 2&amp;3</a:t>
            </a:r>
          </a:p>
          <a:p>
            <a:r>
              <a:rPr lang="en-US" dirty="0" smtClean="0"/>
              <a:t>Stage3&amp;4</a:t>
            </a:r>
          </a:p>
          <a:p>
            <a:r>
              <a:rPr lang="en-US" dirty="0" smtClean="0"/>
              <a:t>Stage4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0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5yr survival rate of </a:t>
            </a:r>
            <a:r>
              <a:rPr lang="en-US" dirty="0" err="1" smtClean="0"/>
              <a:t>StageI</a:t>
            </a:r>
            <a:r>
              <a:rPr lang="en-US" smtClean="0"/>
              <a:t>  ovarian </a:t>
            </a:r>
            <a:r>
              <a:rPr lang="en-US" dirty="0" smtClean="0"/>
              <a:t>CA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30%</a:t>
            </a:r>
          </a:p>
          <a:p>
            <a:r>
              <a:rPr lang="en-US" dirty="0" smtClean="0"/>
              <a:t>50%</a:t>
            </a:r>
          </a:p>
          <a:p>
            <a:r>
              <a:rPr lang="en-US" dirty="0" smtClean="0"/>
              <a:t>70%</a:t>
            </a:r>
          </a:p>
          <a:p>
            <a:r>
              <a:rPr lang="en-US" dirty="0" smtClean="0"/>
              <a:t>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6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EPITHELIAL CANCER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ovarian cancer- 90% .</a:t>
            </a:r>
          </a:p>
          <a:p>
            <a:r>
              <a:rPr lang="en-US" dirty="0" smtClean="0"/>
              <a:t>80% are primary in ovary  </a:t>
            </a:r>
          </a:p>
          <a:p>
            <a:r>
              <a:rPr lang="en-US" dirty="0" smtClean="0"/>
              <a:t>20% -metastatic from breast ,GIT , and colon</a:t>
            </a:r>
          </a:p>
          <a:p>
            <a:r>
              <a:rPr lang="en-US" dirty="0" smtClean="0"/>
              <a:t>Mean age at diagnosis - 60 years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Effect of menopausal status			</a:t>
            </a:r>
            <a:r>
              <a:rPr lang="en-US" dirty="0"/>
              <a:t> </a:t>
            </a:r>
            <a:r>
              <a:rPr lang="en-US" dirty="0" smtClean="0"/>
              <a:t>      In </a:t>
            </a:r>
            <a:r>
              <a:rPr lang="en-US" dirty="0"/>
              <a:t>menopausal </a:t>
            </a:r>
            <a:r>
              <a:rPr lang="en-US" dirty="0" smtClean="0"/>
              <a:t>women- 30</a:t>
            </a:r>
            <a:r>
              <a:rPr lang="en-US" dirty="0"/>
              <a:t>% of ovarian neoplasm </a:t>
            </a:r>
            <a:r>
              <a:rPr lang="en-US" dirty="0" smtClean="0"/>
              <a:t>are malignant 					</a:t>
            </a:r>
            <a:r>
              <a:rPr lang="en-US" dirty="0"/>
              <a:t> </a:t>
            </a:r>
            <a:r>
              <a:rPr lang="en-US" dirty="0" smtClean="0"/>
              <a:t>      In premenopausal women- 7</a:t>
            </a:r>
            <a:r>
              <a:rPr lang="en-US" dirty="0"/>
              <a:t>% </a:t>
            </a:r>
            <a:r>
              <a:rPr lang="en-US" dirty="0" smtClean="0"/>
              <a:t>are malignant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sz="3600" dirty="0" smtClean="0"/>
              <a:t>ETIOLOGY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Various theories </a:t>
            </a:r>
          </a:p>
          <a:p>
            <a:pPr>
              <a:buNone/>
            </a:pPr>
            <a:r>
              <a:rPr lang="en-US" dirty="0" smtClean="0"/>
              <a:t>Etiology not well known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Hereditary or familial ovarian cancer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BRCA 1&amp;2 mutations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oncogenes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p53 mutations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Modifiers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Nulliparity</a:t>
            </a:r>
            <a:endParaRPr lang="en-US" dirty="0" smtClean="0"/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Early menarche</a:t>
            </a:r>
          </a:p>
          <a:p>
            <a:r>
              <a:rPr lang="en-US" dirty="0" smtClean="0"/>
              <a:t>Late menopause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Talc use</a:t>
            </a:r>
          </a:p>
          <a:p>
            <a:r>
              <a:rPr lang="en-US" dirty="0" smtClean="0"/>
              <a:t>Prolonged use of ovulation inducing drugs</a:t>
            </a:r>
          </a:p>
          <a:p>
            <a:r>
              <a:rPr lang="en-US" dirty="0" smtClean="0"/>
              <a:t>HRT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Oral contraceptive</a:t>
            </a:r>
          </a:p>
          <a:p>
            <a:r>
              <a:rPr lang="en-US" sz="2000" dirty="0" smtClean="0"/>
              <a:t>Pregnancy</a:t>
            </a:r>
          </a:p>
          <a:p>
            <a:r>
              <a:rPr lang="en-US" sz="2000" dirty="0" smtClean="0"/>
              <a:t>Breast feeding</a:t>
            </a:r>
          </a:p>
          <a:p>
            <a:r>
              <a:rPr lang="en-US" sz="2000" dirty="0" smtClean="0"/>
              <a:t>Tubal –ligation</a:t>
            </a:r>
          </a:p>
          <a:p>
            <a:r>
              <a:rPr lang="en-US" sz="2000" dirty="0" smtClean="0"/>
              <a:t>Hysterectomy</a:t>
            </a:r>
          </a:p>
          <a:p>
            <a:r>
              <a:rPr lang="en-US" sz="2000" dirty="0" smtClean="0"/>
              <a:t>Prophylactic </a:t>
            </a:r>
            <a:r>
              <a:rPr lang="en-US" sz="2000" dirty="0" err="1" smtClean="0"/>
              <a:t>salpingo-oophorectomy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WHO CLASSIFICATION OF EPITHELIAL TUMOURS (2003)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u="sng" dirty="0" smtClean="0"/>
              <a:t>Serous </a:t>
            </a:r>
            <a:r>
              <a:rPr lang="en-US" u="sng" dirty="0" err="1" smtClean="0"/>
              <a:t>adenocarcinoma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u="sng" dirty="0" err="1" smtClean="0"/>
              <a:t>Mucinous</a:t>
            </a:r>
            <a:r>
              <a:rPr lang="en-US" u="sng" dirty="0" smtClean="0"/>
              <a:t>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Pseudamyxoma</a:t>
            </a:r>
            <a:r>
              <a:rPr lang="en-US" dirty="0" smtClean="0"/>
              <a:t> </a:t>
            </a:r>
            <a:r>
              <a:rPr lang="en-US" dirty="0" err="1" smtClean="0"/>
              <a:t>peritonei</a:t>
            </a:r>
            <a:endParaRPr lang="en-US" dirty="0" smtClean="0"/>
          </a:p>
          <a:p>
            <a:pPr marL="457200" indent="-457200">
              <a:buNone/>
            </a:pPr>
            <a:r>
              <a:rPr lang="en-US" u="sng" dirty="0" err="1" smtClean="0"/>
              <a:t>Endometroid</a:t>
            </a:r>
            <a:r>
              <a:rPr lang="en-US" u="sng" dirty="0" smtClean="0"/>
              <a:t>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Mixed </a:t>
            </a:r>
            <a:r>
              <a:rPr lang="en-US" dirty="0" err="1" smtClean="0"/>
              <a:t>mullerian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u="sng" dirty="0" smtClean="0"/>
              <a:t>Clear cell </a:t>
            </a:r>
            <a:r>
              <a:rPr lang="en-US" u="sng" dirty="0" err="1" smtClean="0"/>
              <a:t>adenocarcinoma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u="sng" dirty="0" smtClean="0"/>
              <a:t>Transitional cell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  Brenner </a:t>
            </a:r>
            <a:r>
              <a:rPr lang="en-US" dirty="0" err="1" smtClean="0"/>
              <a:t>tumour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Transitional cell carcinoma</a:t>
            </a:r>
          </a:p>
          <a:p>
            <a:pPr marL="457200" indent="-457200">
              <a:buNone/>
            </a:pPr>
            <a:r>
              <a:rPr lang="en-US" u="sng" dirty="0" smtClean="0"/>
              <a:t>Rare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  Mixed carcinoma</a:t>
            </a:r>
          </a:p>
          <a:p>
            <a:pPr marL="457200" indent="-45720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pPr marL="457200" indent="-457200">
              <a:buNone/>
            </a:pPr>
            <a:r>
              <a:rPr lang="en-US" smtClean="0"/>
              <a:t>     Undifferentiated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Small cell carcinoma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55638"/>
          </a:xfrm>
        </p:spPr>
        <p:txBody>
          <a:bodyPr/>
          <a:lstStyle/>
          <a:p>
            <a:pPr algn="ctr"/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6" name="Picture 5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3124200" cy="5567418"/>
          </a:xfrm>
          <a:prstGeom prst="rect">
            <a:avLst/>
          </a:prstGeom>
        </p:spPr>
      </p:pic>
      <p:pic>
        <p:nvPicPr>
          <p:cNvPr id="7" name="Picture 6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752600"/>
            <a:ext cx="477043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Histological features and frequency of Epithelial tumors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50554"/>
              </p:ext>
            </p:extLst>
          </p:nvPr>
        </p:nvGraphicFramePr>
        <p:xfrm>
          <a:off x="228600" y="1752599"/>
          <a:ext cx="8382000" cy="450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6"/>
                <a:gridCol w="2191624"/>
                <a:gridCol w="2724150"/>
                <a:gridCol w="1466850"/>
              </a:tblGrid>
              <a:tr h="6527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652799">
                <a:tc>
                  <a:txBody>
                    <a:bodyPr/>
                    <a:lstStyle/>
                    <a:p>
                      <a:r>
                        <a:rPr lang="en-US" dirty="0" smtClean="0"/>
                        <a:t>Serous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Fallopian</a:t>
                      </a:r>
                      <a:r>
                        <a:rPr lang="en-US" baseline="0" dirty="0" smtClean="0"/>
                        <a:t>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Psammoma</a:t>
                      </a:r>
                      <a:r>
                        <a:rPr lang="en-US" dirty="0" smtClean="0"/>
                        <a:t> 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6527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Mucinous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Endocervical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Mucin</a:t>
                      </a:r>
                      <a:r>
                        <a:rPr lang="en-US" dirty="0" smtClean="0"/>
                        <a:t>-secreting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7687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Endometroid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</a:t>
                      </a:r>
                      <a:r>
                        <a:rPr lang="en-US" baseline="0" dirty="0" smtClean="0"/>
                        <a:t> well differentiated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652799">
                <a:tc>
                  <a:txBody>
                    <a:bodyPr/>
                    <a:lstStyle/>
                    <a:p>
                      <a:r>
                        <a:rPr lang="en-US" dirty="0" smtClean="0"/>
                        <a:t>Clear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Mullerian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 and hobnail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&lt;1 %</a:t>
                      </a:r>
                      <a:endParaRPr lang="en-US" dirty="0"/>
                    </a:p>
                  </a:txBody>
                  <a:tcPr/>
                </a:tc>
              </a:tr>
              <a:tr h="112675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Transitional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Transitional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Dense, abundant fibrous </a:t>
                      </a:r>
                      <a:r>
                        <a:rPr lang="en-US" dirty="0" err="1" smtClean="0"/>
                        <a:t>stroma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1136</TotalTime>
  <Words>998</Words>
  <Application>Microsoft Office PowerPoint</Application>
  <PresentationFormat>On-screen Show (4:3)</PresentationFormat>
  <Paragraphs>309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Ovarian cancer</vt:lpstr>
      <vt:lpstr>INTRODUCTION</vt:lpstr>
      <vt:lpstr> histological classification of     ovarian tumors</vt:lpstr>
      <vt:lpstr>EPITHELIAL CANCER</vt:lpstr>
      <vt:lpstr>               ETIOLOGY</vt:lpstr>
      <vt:lpstr>RISK Modifiers</vt:lpstr>
      <vt:lpstr>WHO CLASSIFICATION OF EPITHELIAL TUMOURS (2003)</vt:lpstr>
      <vt:lpstr>PATHOLOGY</vt:lpstr>
      <vt:lpstr>Histological features and frequency of Epithelial tumors</vt:lpstr>
      <vt:lpstr>Distinct clinical behavior </vt:lpstr>
      <vt:lpstr>Ovarian cancer screening </vt:lpstr>
      <vt:lpstr>      CLINICAL FEATURES</vt:lpstr>
      <vt:lpstr>diagnostic criteria of ovarian cancer </vt:lpstr>
      <vt:lpstr>Other diagnostic methods</vt:lpstr>
      <vt:lpstr>      ASSESSING RISK OF MALIGNANCY IN OVARIAN TUMOUR</vt:lpstr>
      <vt:lpstr>RMI (risk of malignancy index)</vt:lpstr>
      <vt:lpstr> FIGO STAGING OF OVARIAN CANCER 1st Jan 2014</vt:lpstr>
      <vt:lpstr>Stage II Growth involving one  or both ovaries with pelvic extension</vt:lpstr>
      <vt:lpstr>Slide 19</vt:lpstr>
      <vt:lpstr>                  MANAGEMENT</vt:lpstr>
      <vt:lpstr>Adjuvant therapy</vt:lpstr>
      <vt:lpstr>           Management of advanced-stage   epithelial ovarian cancer</vt:lpstr>
      <vt:lpstr>Subsequent management</vt:lpstr>
      <vt:lpstr>Second line chemotherapy and other modalities</vt:lpstr>
      <vt:lpstr>Follow up </vt:lpstr>
      <vt:lpstr>Q1  Which is the most common type of ovarian cancer?</vt:lpstr>
      <vt:lpstr>Q2 All are risk factors for ovarian cancer EXCEPT</vt:lpstr>
      <vt:lpstr>Q3 Screening for ovarian cancer is recommended for</vt:lpstr>
      <vt:lpstr>Q4  FIGO stage III of ovarian cancer includes</vt:lpstr>
      <vt:lpstr>Q5 Ovarian cancer is primarily managed by </vt:lpstr>
      <vt:lpstr>What is the position of prevalence of ovarian cancer among genital cancers</vt:lpstr>
      <vt:lpstr>Which other cancer is Associated with hereditory ovarian cancer</vt:lpstr>
      <vt:lpstr>Borderline ovarian tumors are also known as</vt:lpstr>
      <vt:lpstr>Spread to RP LN is seen in </vt:lpstr>
      <vt:lpstr>5yr survival rate of StageI  ovarian CA 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Lenovo</dc:creator>
  <cp:lastModifiedBy>VIVEKK36</cp:lastModifiedBy>
  <cp:revision>187</cp:revision>
  <dcterms:created xsi:type="dcterms:W3CDTF">2012-05-05T11:06:24Z</dcterms:created>
  <dcterms:modified xsi:type="dcterms:W3CDTF">2014-11-11T07:57:27Z</dcterms:modified>
</cp:coreProperties>
</file>